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24744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ВСЕРОССИЙСКИЙ </a:t>
            </a:r>
            <a:endParaRPr lang="ru-RU" sz="4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ФИЗКУЛЬТУРНО-СПОРТИВНЫЙ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КОМПЛЕКС </a:t>
            </a:r>
            <a:endParaRPr lang="ru-RU" sz="4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</a:rPr>
              <a:t>ГОТОВ К ТРУДУ И ОБОРОНЕ» </a:t>
            </a:r>
            <a:endParaRPr lang="ru-RU" sz="4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" name="Рисунок 2" descr="J02021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4422600"/>
            <a:ext cx="3657600" cy="2462784"/>
          </a:xfrm>
          <a:prstGeom prst="rect">
            <a:avLst/>
          </a:prstGeom>
        </p:spPr>
      </p:pic>
      <p:pic>
        <p:nvPicPr>
          <p:cNvPr id="4" name="Рисунок 3" descr="Плавание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4437112"/>
            <a:ext cx="3062114" cy="2448272"/>
          </a:xfrm>
          <a:prstGeom prst="rect">
            <a:avLst/>
          </a:prstGeom>
        </p:spPr>
      </p:pic>
      <p:pic>
        <p:nvPicPr>
          <p:cNvPr id="5" name="Рисунок 4" descr="Физкультура в ДС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4436028"/>
            <a:ext cx="3347864" cy="242197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</a:t>
            </a:r>
            <a:r>
              <a:rPr lang="ru-RU" b="1" dirty="0" smtClean="0"/>
              <a:t>9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24136" y="620688"/>
            <a:ext cx="658822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ПЕРСПЕКТИВЫ К 2020 г.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484784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Доля граждан , выполнивших нормативы и награжденных знаками ГТО, должна составить более 20%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Доля граждан, занимающихся физкультурой и спортом по месту трудовой деятельности, должна составить 25%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Доля учащихся и студентов, занимающихся физкультурой и спортом, должна составить 80%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Доля лиц с ограниченными возможностями здоровья и инвалидов, занимающихся физкультурой и спортом, должна составить 20%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Доля образовательных учреждений, имеющих студенческие спортивные клубы, должна составить 60%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5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</a:t>
            </a:r>
            <a:r>
              <a:rPr lang="ru-RU" b="1" dirty="0" smtClean="0"/>
              <a:t>10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4584" y="548680"/>
            <a:ext cx="791986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СРАВНЕНИЕ НОРМ ГТО 1972 И 2014 гг.</a:t>
            </a:r>
            <a:endParaRPr lang="ru-RU" sz="3200" b="1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1196752"/>
          <a:ext cx="9144000" cy="563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615810">
                <a:tc rowSpan="2">
                  <a:txBody>
                    <a:bodyPr/>
                    <a:lstStyle/>
                    <a:p>
                      <a:r>
                        <a:rPr lang="ru-RU" dirty="0" smtClean="0"/>
                        <a:t>Виды упражнений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/>
                        <a:t>ГТО 1972 ( </a:t>
                      </a:r>
                      <a:r>
                        <a:rPr lang="en-US" sz="2000" dirty="0" smtClean="0"/>
                        <a:t>I</a:t>
                      </a:r>
                      <a:r>
                        <a:rPr lang="ru-RU" sz="2000" dirty="0" smtClean="0"/>
                        <a:t> ступень, 12-13 лет)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ru-RU" sz="2000" dirty="0" smtClean="0"/>
                        <a:t>ГТО 2014 ( </a:t>
                      </a:r>
                      <a:r>
                        <a:rPr lang="en-US" sz="2000" dirty="0" smtClean="0"/>
                        <a:t>III</a:t>
                      </a:r>
                      <a:r>
                        <a:rPr lang="ru-RU" sz="2000" dirty="0" smtClean="0"/>
                        <a:t> ступень, 12-13 лет)</a:t>
                      </a:r>
                      <a:endParaRPr lang="ru-RU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6226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Мальчики, золото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Девочки, золото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Мальчики, золото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Девочки, золото</a:t>
                      </a:r>
                      <a:endParaRPr lang="ru-RU" b="1" dirty="0"/>
                    </a:p>
                  </a:txBody>
                  <a:tcPr/>
                </a:tc>
              </a:tr>
              <a:tr h="34045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Бег 60 м,</a:t>
                      </a:r>
                      <a:r>
                        <a:rPr lang="ru-RU" b="1" baseline="0" dirty="0" smtClean="0"/>
                        <a:t> сек.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9,2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9,6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9,9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10,3</a:t>
                      </a:r>
                      <a:endParaRPr lang="ru-RU" b="1" dirty="0"/>
                    </a:p>
                  </a:txBody>
                  <a:tcPr/>
                </a:tc>
              </a:tr>
              <a:tr h="34045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Прыжок в длину с разбега или прыжок в длину с места, см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380</a:t>
                      </a:r>
                    </a:p>
                    <a:p>
                      <a:endParaRPr lang="ru-RU" b="1" dirty="0" smtClean="0"/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350</a:t>
                      </a:r>
                    </a:p>
                    <a:p>
                      <a:endParaRPr lang="ru-RU" b="1" dirty="0" smtClean="0"/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330</a:t>
                      </a:r>
                    </a:p>
                    <a:p>
                      <a:endParaRPr lang="ru-RU" b="1" dirty="0" smtClean="0"/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175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300</a:t>
                      </a:r>
                    </a:p>
                    <a:p>
                      <a:endParaRPr lang="ru-RU" b="1" dirty="0" smtClean="0"/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165</a:t>
                      </a:r>
                      <a:endParaRPr lang="ru-RU" b="1" dirty="0"/>
                    </a:p>
                  </a:txBody>
                  <a:tcPr/>
                </a:tc>
              </a:tr>
              <a:tr h="34045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Подтягивание  или сгибание и разгибание рук</a:t>
                      </a:r>
                      <a:r>
                        <a:rPr lang="ru-RU" b="1" baseline="0" dirty="0" smtClean="0"/>
                        <a:t> в упоре лежа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</a:t>
                      </a:r>
                    </a:p>
                    <a:p>
                      <a:endParaRPr lang="ru-RU" b="1" dirty="0" smtClean="0"/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</a:t>
                      </a:r>
                    </a:p>
                    <a:p>
                      <a:endParaRPr lang="ru-RU" b="1" dirty="0" smtClean="0"/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</a:t>
                      </a:r>
                    </a:p>
                    <a:p>
                      <a:endParaRPr lang="ru-RU" b="1" dirty="0" smtClean="0"/>
                    </a:p>
                    <a:p>
                      <a:endParaRPr lang="ru-RU" b="1" dirty="0" smtClean="0"/>
                    </a:p>
                    <a:p>
                      <a:r>
                        <a:rPr lang="ru-RU" b="1" dirty="0" smtClean="0"/>
                        <a:t>20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17 из виса лежа</a:t>
                      </a:r>
                      <a:r>
                        <a:rPr lang="ru-RU" b="1" baseline="0" dirty="0" smtClean="0"/>
                        <a:t> на низкой перекладине</a:t>
                      </a:r>
                    </a:p>
                    <a:p>
                      <a:r>
                        <a:rPr lang="ru-RU" b="1" baseline="0" dirty="0" smtClean="0"/>
                        <a:t>14</a:t>
                      </a:r>
                      <a:endParaRPr lang="ru-RU" b="1" dirty="0"/>
                    </a:p>
                  </a:txBody>
                  <a:tcPr/>
                </a:tc>
              </a:tr>
              <a:tr h="34045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Бег на 1,5 км или на 2 км, </a:t>
                      </a:r>
                      <a:r>
                        <a:rPr lang="ru-RU" b="1" dirty="0" err="1" smtClean="0"/>
                        <a:t>м,с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</a:t>
                      </a:r>
                    </a:p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</a:t>
                      </a:r>
                    </a:p>
                    <a:p>
                      <a:r>
                        <a:rPr lang="ru-RU" b="1" dirty="0" smtClean="0"/>
                        <a:t>-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7,10</a:t>
                      </a:r>
                    </a:p>
                    <a:p>
                      <a:r>
                        <a:rPr lang="ru-RU" b="1" dirty="0" smtClean="0"/>
                        <a:t>9,30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8,00</a:t>
                      </a:r>
                    </a:p>
                    <a:p>
                      <a:r>
                        <a:rPr lang="ru-RU" b="1" dirty="0" smtClean="0"/>
                        <a:t>11,30</a:t>
                      </a:r>
                      <a:endParaRPr lang="ru-RU" b="1" dirty="0"/>
                    </a:p>
                  </a:txBody>
                  <a:tcPr/>
                </a:tc>
              </a:tr>
              <a:tr h="34045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Метание </a:t>
                      </a:r>
                      <a:r>
                        <a:rPr lang="ru-RU" b="1" dirty="0" err="1" smtClean="0"/>
                        <a:t>мяча,м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40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26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34</a:t>
                      </a:r>
                    </a:p>
                    <a:p>
                      <a:r>
                        <a:rPr lang="ru-RU" b="1" dirty="0" smtClean="0"/>
                        <a:t>По</a:t>
                      </a:r>
                      <a:r>
                        <a:rPr lang="ru-RU" b="1" baseline="0" dirty="0" smtClean="0"/>
                        <a:t> выбору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22</a:t>
                      </a:r>
                    </a:p>
                    <a:p>
                      <a:r>
                        <a:rPr lang="ru-RU" b="1" dirty="0" smtClean="0"/>
                        <a:t>По</a:t>
                      </a:r>
                      <a:r>
                        <a:rPr lang="ru-RU" b="1" baseline="0" dirty="0" smtClean="0"/>
                        <a:t> выбору</a:t>
                      </a:r>
                      <a:endParaRPr lang="ru-RU" b="1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5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</a:t>
            </a:r>
            <a:r>
              <a:rPr lang="ru-RU" b="1" dirty="0" smtClean="0"/>
              <a:t>11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4584" y="404664"/>
            <a:ext cx="7919864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ОБЯЗАТЕЛЬНЫЕ УПРАЖНЕНИЯ ГТО 2014 гг.</a:t>
            </a:r>
            <a:r>
              <a:rPr lang="en-US" b="1" dirty="0" smtClean="0"/>
              <a:t> III </a:t>
            </a:r>
            <a:r>
              <a:rPr lang="ru-RU" b="1" dirty="0" smtClean="0"/>
              <a:t>ступень 12-13 лет  </a:t>
            </a:r>
            <a:endParaRPr lang="ru-RU" b="1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836712"/>
          <a:ext cx="864096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8672"/>
                <a:gridCol w="1296144"/>
                <a:gridCol w="1296144"/>
              </a:tblGrid>
              <a:tr h="33769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Виды упражнений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Мальчики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Девочки</a:t>
                      </a:r>
                      <a:endParaRPr lang="ru-RU" dirty="0"/>
                    </a:p>
                  </a:txBody>
                  <a:tcPr/>
                </a:tc>
              </a:tr>
              <a:tr h="33769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1.Бег на 60 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</a:tr>
              <a:tr h="33769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2.Бег на 1,5 км или 2 км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</a:tr>
              <a:tr h="59096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3.Прыжок в длину с разбега или прыжок в длину с места толчком двумя ногами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</a:tr>
              <a:tr h="84423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4.Подтягивание из виса на высокой перекладине</a:t>
                      </a:r>
                    </a:p>
                    <a:p>
                      <a:r>
                        <a:rPr lang="ru-RU" b="1" dirty="0" smtClean="0"/>
                        <a:t>    или подтягивание из виса</a:t>
                      </a:r>
                      <a:r>
                        <a:rPr lang="ru-RU" b="1" baseline="0" dirty="0" smtClean="0"/>
                        <a:t> лежа на низкой перекладине,</a:t>
                      </a:r>
                    </a:p>
                    <a:p>
                      <a:r>
                        <a:rPr lang="ru-RU" b="1" baseline="0" dirty="0" smtClean="0"/>
                        <a:t>    или сгибание и разгибание рук в упоре лежа на полу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</a:p>
                    <a:p>
                      <a:r>
                        <a:rPr lang="ru-RU" b="1" dirty="0" smtClean="0"/>
                        <a:t>-</a:t>
                      </a:r>
                    </a:p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-</a:t>
                      </a:r>
                    </a:p>
                    <a:p>
                      <a:r>
                        <a:rPr lang="ru-RU" b="1" dirty="0" smtClean="0"/>
                        <a:t>+</a:t>
                      </a:r>
                    </a:p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683568" y="3501008"/>
            <a:ext cx="7919864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УПРАЖНЕНИЯ ПО ВЫБОРУ  ГТО 2014 гг. </a:t>
            </a:r>
            <a:r>
              <a:rPr lang="en-US" b="1" dirty="0" smtClean="0"/>
              <a:t>III </a:t>
            </a:r>
            <a:r>
              <a:rPr lang="ru-RU" b="1" dirty="0" smtClean="0"/>
              <a:t>ступень 12-13 лет</a:t>
            </a:r>
            <a:endParaRPr lang="ru-RU" b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51520" y="3894633"/>
          <a:ext cx="8640960" cy="2246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8672"/>
                <a:gridCol w="1296144"/>
                <a:gridCol w="1296144"/>
              </a:tblGrid>
              <a:tr h="32541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Виды упражнений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Мальчики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Девочки</a:t>
                      </a:r>
                      <a:endParaRPr lang="ru-RU" dirty="0"/>
                    </a:p>
                  </a:txBody>
                  <a:tcPr/>
                </a:tc>
              </a:tr>
              <a:tr h="32541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5.</a:t>
                      </a:r>
                      <a:r>
                        <a:rPr lang="ru-RU" b="1" baseline="0" dirty="0" smtClean="0"/>
                        <a:t> Метание мяча 150 г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</a:tr>
              <a:tr h="569471">
                <a:tc>
                  <a:txBody>
                    <a:bodyPr/>
                    <a:lstStyle/>
                    <a:p>
                      <a:r>
                        <a:rPr lang="ru-RU" b="1" dirty="0" smtClean="0"/>
                        <a:t>6.</a:t>
                      </a:r>
                      <a:r>
                        <a:rPr lang="ru-RU" b="1" baseline="0" dirty="0" smtClean="0"/>
                        <a:t> Бег на лыжах на 2 км на время или на 3 км без учета </a:t>
                      </a:r>
                      <a:r>
                        <a:rPr lang="ru-RU" b="1" baseline="0" dirty="0" err="1" smtClean="0"/>
                        <a:t>вр</a:t>
                      </a:r>
                      <a:r>
                        <a:rPr lang="ru-RU" b="1" baseline="0" dirty="0" smtClean="0"/>
                        <a:t>.</a:t>
                      </a:r>
                    </a:p>
                    <a:p>
                      <a:r>
                        <a:rPr lang="ru-RU" b="1" baseline="0" dirty="0" smtClean="0"/>
                        <a:t>    или кросс на 3 км для бесснежных районов без учета </a:t>
                      </a:r>
                      <a:r>
                        <a:rPr lang="ru-RU" b="1" baseline="0" dirty="0" err="1" smtClean="0"/>
                        <a:t>вр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</a:tr>
              <a:tr h="325412">
                <a:tc>
                  <a:txBody>
                    <a:bodyPr/>
                    <a:lstStyle/>
                    <a:p>
                      <a:r>
                        <a:rPr lang="ru-RU" b="1" dirty="0" smtClean="0"/>
                        <a:t>7.Плавание</a:t>
                      </a:r>
                      <a:r>
                        <a:rPr lang="ru-RU" b="1" baseline="0" dirty="0" smtClean="0"/>
                        <a:t> 50 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  <a:endParaRPr lang="ru-RU" b="1" dirty="0"/>
                    </a:p>
                  </a:txBody>
                  <a:tcPr/>
                </a:tc>
              </a:tr>
              <a:tr h="5089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8.Наклон</a:t>
                      </a:r>
                      <a:r>
                        <a:rPr lang="ru-RU" b="1" baseline="0" dirty="0" smtClean="0"/>
                        <a:t> вперед из положения стоя с прямыми ногами</a:t>
                      </a:r>
                      <a:endParaRPr lang="ru-RU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+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6021288"/>
          <a:ext cx="864096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8672"/>
                <a:gridCol w="1296144"/>
                <a:gridCol w="1296144"/>
              </a:tblGrid>
              <a:tr h="836712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9. Стрельба из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пневм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. или электронной винтовки</a:t>
                      </a:r>
                      <a:r>
                        <a:rPr lang="ru-RU" b="1" dirty="0" smtClean="0"/>
                        <a:t>8</a:t>
                      </a:r>
                    </a:p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10. Турпоход с проверкой туристических </a:t>
                      </a:r>
                      <a:r>
                        <a:rPr lang="ru-RU" b="1" dirty="0" err="1" smtClean="0">
                          <a:solidFill>
                            <a:schemeClr val="tx1"/>
                          </a:solidFill>
                        </a:rPr>
                        <a:t>навыков</a:t>
                      </a:r>
                      <a:r>
                        <a:rPr lang="ru-RU" b="1" dirty="0" err="1" smtClean="0"/>
                        <a:t>.Наклон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ru-RU" b="1" baseline="0" dirty="0" smtClean="0"/>
                        <a:t>вперед из положения стоя с прямыми ногами</a:t>
                      </a:r>
                      <a:endParaRPr lang="ru-RU" b="1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ru-RU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  <a:p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endParaRPr lang="ru-RU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25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</a:t>
            </a:r>
            <a:r>
              <a:rPr lang="ru-RU" b="1" dirty="0" smtClean="0"/>
              <a:t>12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4584" y="404664"/>
            <a:ext cx="79198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 НАБОР ОБЯЗАТЕЛЬНЫХ УПРАЖНЕНИЙ И УПРАЖНЕНИЙ ПО ВЫБОРУ ГТО 2014 гг.</a:t>
            </a:r>
            <a:r>
              <a:rPr lang="en-US" sz="2400" b="1" dirty="0" smtClean="0"/>
              <a:t> III </a:t>
            </a:r>
            <a:r>
              <a:rPr lang="ru-RU" sz="2400" b="1" dirty="0" smtClean="0"/>
              <a:t>ступень 12-13 лет  </a:t>
            </a:r>
            <a:endParaRPr lang="ru-RU" sz="2400" b="1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755574" y="1397000"/>
          <a:ext cx="784887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8146"/>
                <a:gridCol w="1308146"/>
                <a:gridCol w="1308146"/>
                <a:gridCol w="1308146"/>
                <a:gridCol w="1308146"/>
                <a:gridCol w="1308146"/>
              </a:tblGrid>
              <a:tr h="370840"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Мальчики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dirty="0" smtClean="0"/>
                        <a:t>Девочки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Бронза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Серебро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Золото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Бронза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Серебро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Золото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5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6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7</a:t>
                      </a:r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395536" y="3789040"/>
            <a:ext cx="84969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www.gto-normy.ru</a:t>
            </a:r>
            <a:endParaRPr lang="ru-RU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916832"/>
            <a:ext cx="71287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smtClean="0">
                <a:solidFill>
                  <a:schemeClr val="tx2">
                    <a:lumMod val="50000"/>
                  </a:schemeClr>
                </a:solidFill>
              </a:rPr>
              <a:t>СПАСИБО </a:t>
            </a:r>
          </a:p>
          <a:p>
            <a:pPr algn="ctr"/>
            <a:r>
              <a:rPr lang="ru-RU" sz="6600" b="1" smtClean="0">
                <a:solidFill>
                  <a:schemeClr val="tx2">
                    <a:lumMod val="50000"/>
                  </a:schemeClr>
                </a:solidFill>
              </a:rPr>
              <a:t>ЗА </a:t>
            </a:r>
            <a:r>
              <a:rPr lang="ru-RU" sz="6600" b="1" dirty="0" smtClean="0">
                <a:solidFill>
                  <a:schemeClr val="tx2">
                    <a:lumMod val="50000"/>
                  </a:schemeClr>
                </a:solidFill>
              </a:rPr>
              <a:t>ВНИМАНИЕ!</a:t>
            </a:r>
            <a:endParaRPr lang="ru-RU" sz="66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1</a:t>
            </a:r>
            <a:endParaRPr lang="ru-RU" b="1" dirty="0"/>
          </a:p>
        </p:txBody>
      </p:sp>
      <p:pic>
        <p:nvPicPr>
          <p:cNvPr id="3" name="Рисунок 2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512" y="332656"/>
            <a:ext cx="4428492" cy="2952328"/>
          </a:xfrm>
          <a:prstGeom prst="rect">
            <a:avLst/>
          </a:prstGeom>
        </p:spPr>
      </p:pic>
      <p:pic>
        <p:nvPicPr>
          <p:cNvPr id="4" name="Рисунок 3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52900" y="-27384"/>
            <a:ext cx="4991100" cy="3667125"/>
          </a:xfrm>
          <a:prstGeom prst="rect">
            <a:avLst/>
          </a:prstGeom>
        </p:spPr>
      </p:pic>
      <p:pic>
        <p:nvPicPr>
          <p:cNvPr id="5" name="Рисунок 4" descr="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6512" y="3242681"/>
            <a:ext cx="4595745" cy="3615319"/>
          </a:xfrm>
          <a:prstGeom prst="rect">
            <a:avLst/>
          </a:prstGeom>
        </p:spPr>
      </p:pic>
      <p:pic>
        <p:nvPicPr>
          <p:cNvPr id="6" name="Рисунок 5" descr="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2262" y="3523059"/>
            <a:ext cx="5048250" cy="33623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2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ИСТОРИЯ 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07904" y="620688"/>
            <a:ext cx="18002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1931 г</a:t>
            </a:r>
            <a:endParaRPr lang="ru-RU" sz="3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27584" y="1340768"/>
            <a:ext cx="7704856" cy="10801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«Будь готов к труду и обороне СССР» (БГТО)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для школьников 1 – 8 классов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584" y="2492896"/>
            <a:ext cx="7704856" cy="10801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«Готов к труду и обороне СССР» (ГТО)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для учащихся и населения старше 16 лет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" name="Рисунок 6" descr="Готов_к_труду_и_обороне_СССР_30th_anniversa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9" y="3768776"/>
            <a:ext cx="2592288" cy="2938362"/>
          </a:xfrm>
          <a:prstGeom prst="rect">
            <a:avLst/>
          </a:prstGeom>
        </p:spPr>
      </p:pic>
      <p:pic>
        <p:nvPicPr>
          <p:cNvPr id="8" name="Рисунок 7" descr="ГТТО_With_Honors_badg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98741" y="3789040"/>
            <a:ext cx="2957635" cy="2903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3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ИСТОРИЯ 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07904" y="620688"/>
            <a:ext cx="18002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1972 г</a:t>
            </a:r>
            <a:endParaRPr lang="ru-RU" sz="3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0040" y="1268760"/>
            <a:ext cx="853244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«Смелые и ловкие»                    (10-13 лет)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0040" y="1916832"/>
            <a:ext cx="853244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«Спортивная смена»                  (14-15 лет)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0040" y="2564904"/>
            <a:ext cx="853244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III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«Сила и мужество»                    (16-18 лет)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0040" y="3212976"/>
            <a:ext cx="8532440" cy="9361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IV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                      «Физическое совершенство»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мужчины  (19-39 лет);  женщины (19-34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лет)</a:t>
            </a:r>
            <a:endParaRPr lang="ru-RU" sz="2800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0040" y="4221088"/>
            <a:ext cx="8532440" cy="8640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V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                                 «Бодрость и здоровье»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мужчины (40 - 60 лет);  женщины (35 – 55 лет)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0040" y="5373216"/>
            <a:ext cx="8532440" cy="136815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В Вооруженных силах СССР действовал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военно-спортивный комплекс, </a:t>
            </a:r>
          </a:p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соответствующий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IV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ступени ГТО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4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ИСТОРИЯ 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9512" y="2060848"/>
            <a:ext cx="1800200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1931 - 1941</a:t>
            </a:r>
            <a:r>
              <a:rPr lang="ru-RU" sz="3200" b="1" dirty="0" smtClean="0"/>
              <a:t> гг.</a:t>
            </a:r>
            <a:endParaRPr lang="ru-RU" sz="3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267744" y="2060848"/>
            <a:ext cx="669674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Нормы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ступени сдали 6000000 человек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267744" y="2708920"/>
            <a:ext cx="669674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Нормы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ступени сдали  100000 человек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31912" y="548680"/>
            <a:ext cx="848856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КОЛИЧЕСТВЕННЫЕ ПОКАЗАТЕЛИ</a:t>
            </a:r>
            <a:endParaRPr lang="ru-RU" sz="32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4149080"/>
            <a:ext cx="18002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1948 г</a:t>
            </a:r>
            <a:endParaRPr lang="ru-RU" sz="3200" b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267744" y="4149080"/>
            <a:ext cx="669674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7700000 физкультурников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512" y="5517232"/>
            <a:ext cx="18002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1977 г</a:t>
            </a:r>
            <a:endParaRPr lang="ru-RU" sz="3200" b="1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267744" y="5517232"/>
            <a:ext cx="669674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52300000   физкультурников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5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707904" y="620688"/>
            <a:ext cx="18002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2014 г</a:t>
            </a:r>
            <a:endParaRPr lang="ru-RU" sz="3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0040" y="1268760"/>
            <a:ext cx="853244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«Играй и двигайся»                         (6 - 8 лет)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60040" y="1844824"/>
            <a:ext cx="853244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«Стартуют все»                              (9 - 10 лет)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60040" y="2492896"/>
            <a:ext cx="853244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III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«Смелые и ловкие»                    (11 - 12 лет)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0040" y="3140968"/>
            <a:ext cx="853244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IV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«Олимпийские надежды»       (13 – 15 лет)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0040" y="3789040"/>
            <a:ext cx="853244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V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«Сила и грация»                           (16 – 17 лет)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60040" y="4509120"/>
            <a:ext cx="853244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VI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«Физическое совершенство» (18 – 29 лет)                          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60040" y="5949280"/>
            <a:ext cx="853244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VIII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«Здоровое долголетие»  (40 лет и более)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95536" y="5229200"/>
            <a:ext cx="853244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VII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ступень «Радость в движении»             (30 - 39 лет)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</a:t>
            </a:r>
            <a:r>
              <a:rPr lang="ru-RU" b="1" dirty="0" smtClean="0"/>
              <a:t>6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267744" y="620688"/>
            <a:ext cx="658822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НОВЫЕ ИСПЫТАНИЯ</a:t>
            </a:r>
            <a:endParaRPr lang="ru-RU" sz="3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700808"/>
            <a:ext cx="878396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1.Стрельба из пневматической или электронной винтовки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2276872"/>
            <a:ext cx="878396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2.Тройной прыжок с места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2924944"/>
            <a:ext cx="8783960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3.Прыжок в длину с места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5008" y="3573016"/>
            <a:ext cx="8748464" cy="57606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4.Тестирование гибкости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9512" y="4221088"/>
            <a:ext cx="878396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5.Поднимание туловища из положения лежа на спине за 1мин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4941168"/>
            <a:ext cx="8783960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6.Сгибание и разгибание рук в упоре лежа для юношей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5008" y="5661248"/>
            <a:ext cx="8748464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7.Рывок гири 16 кг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5536" y="620688"/>
            <a:ext cx="180020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2014 г</a:t>
            </a:r>
            <a:endParaRPr lang="ru-RU" sz="32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</a:t>
            </a:r>
            <a:r>
              <a:rPr lang="ru-RU" b="1" dirty="0" smtClean="0"/>
              <a:t>7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24136" y="620688"/>
            <a:ext cx="658822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МОТИВАЦИЯ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484784"/>
            <a:ext cx="83529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Разработка системы награждения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Создание полноценного бренда и линии атрибутики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Материальное стимулирование, льготы при посещении спортивных объектов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Дополнительные дни к отпуску, премии по месту работы (по решению работодателя)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Организация мастер-классов с участием знаменитых спортсменов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Эффективность учреждения оценивается в правительственных ведомствах в числе других критериев и по количеству сдавших нормативы ГТО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Спортивные  достижения школьников планируют обозначать  соответствующей пометкой  в  аттестате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04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Слайд </a:t>
            </a:r>
            <a:r>
              <a:rPr lang="ru-RU" b="1" dirty="0" smtClean="0"/>
              <a:t>8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-2738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ГТО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24136" y="620688"/>
            <a:ext cx="6588224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РЕГИОНЫ</a:t>
            </a:r>
            <a:endParaRPr lang="ru-RU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484784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Карелия,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Марий  Эл,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Мордовия,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Татарстан,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Удмуртия,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Красноярский край,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Белгородская  область,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Владимирская область,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Московская область,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Свердловская область,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Смоленская область,</a:t>
            </a:r>
          </a:p>
          <a:p>
            <a:pPr marL="514350" indent="-514350" algn="just">
              <a:buAutoNum type="arabicPeriod"/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Ярославская область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849</Words>
  <Application>Microsoft Office PowerPoint</Application>
  <PresentationFormat>Экран (4:3)</PresentationFormat>
  <Paragraphs>223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Александр</cp:lastModifiedBy>
  <cp:revision>31</cp:revision>
  <dcterms:created xsi:type="dcterms:W3CDTF">2014-09-10T10:06:48Z</dcterms:created>
  <dcterms:modified xsi:type="dcterms:W3CDTF">2014-09-10T16:00:36Z</dcterms:modified>
</cp:coreProperties>
</file>